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72" r:id="rId4"/>
    <p:sldId id="263" r:id="rId5"/>
    <p:sldId id="270" r:id="rId6"/>
    <p:sldId id="271" r:id="rId7"/>
    <p:sldId id="264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622" autoAdjust="0"/>
  </p:normalViewPr>
  <p:slideViewPr>
    <p:cSldViewPr snapToGrid="0" snapToObjects="1">
      <p:cViewPr>
        <p:scale>
          <a:sx n="117" d="100"/>
          <a:sy n="117" d="100"/>
        </p:scale>
        <p:origin x="3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85833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EE1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slide subtitle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85800" y="3368360"/>
            <a:ext cx="4563533" cy="0"/>
          </a:xfrm>
          <a:prstGeom prst="line">
            <a:avLst/>
          </a:prstGeom>
          <a:ln w="19050" cmpd="sng">
            <a:solidFill>
              <a:schemeClr val="bg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OSignature-107-WHT-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50" y="6052278"/>
            <a:ext cx="2743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92600"/>
          </a:xfrm>
        </p:spPr>
        <p:txBody>
          <a:bodyPr/>
          <a:lstStyle>
            <a:lvl1pPr marL="0" indent="0">
              <a:buFontTx/>
              <a:buNone/>
              <a:defRPr b="0" i="0">
                <a:latin typeface="Helvetica"/>
                <a:cs typeface="Helvetica"/>
              </a:defRPr>
            </a:lvl1pPr>
            <a:lvl2pPr>
              <a:defRPr b="0" i="0">
                <a:latin typeface="Helvetica"/>
                <a:cs typeface="Helvetica"/>
              </a:defRPr>
            </a:lvl2pPr>
            <a:lvl3pPr>
              <a:defRPr b="0" i="0">
                <a:latin typeface="Helvetica"/>
                <a:cs typeface="Helvetica"/>
              </a:defRPr>
            </a:lvl3pPr>
            <a:lvl4pPr>
              <a:defRPr b="0" i="0">
                <a:latin typeface="Helvetica"/>
                <a:cs typeface="Helvetica"/>
              </a:defRPr>
            </a:lvl4pPr>
            <a:lvl5pPr>
              <a:defRPr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UO-Logo-10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0" y="6024880"/>
            <a:ext cx="698500" cy="5715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57200" y="1526342"/>
            <a:ext cx="4563533" cy="0"/>
          </a:xfrm>
          <a:prstGeom prst="line">
            <a:avLst/>
          </a:prstGeom>
          <a:ln w="19050" cmpd="sng">
            <a:solidFill>
              <a:schemeClr val="bg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21480"/>
          </a:xfrm>
        </p:spPr>
        <p:txBody>
          <a:bodyPr/>
          <a:lstStyle>
            <a:lvl1pPr>
              <a:defRPr sz="2800" b="0" i="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21481"/>
          </a:xfrm>
        </p:spPr>
        <p:txBody>
          <a:bodyPr/>
          <a:lstStyle>
            <a:lvl1pPr>
              <a:defRPr sz="2800" b="0" i="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4563533" cy="0"/>
          </a:xfrm>
          <a:prstGeom prst="line">
            <a:avLst/>
          </a:prstGeom>
          <a:ln w="19050" cmpd="sng">
            <a:solidFill>
              <a:schemeClr val="bg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O-Logo-10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0" y="6022340"/>
            <a:ext cx="698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"/>
            <a:ext cx="4038600" cy="5648961"/>
          </a:xfrm>
        </p:spPr>
        <p:txBody>
          <a:bodyPr/>
          <a:lstStyle>
            <a:lvl1pPr>
              <a:defRPr sz="2800" b="0" i="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1"/>
            <a:ext cx="4038600" cy="5648960"/>
          </a:xfrm>
        </p:spPr>
        <p:txBody>
          <a:bodyPr/>
          <a:lstStyle>
            <a:lvl1pPr>
              <a:defRPr sz="2800" b="0" i="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O-Logo-10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0" y="6022340"/>
            <a:ext cx="698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17638"/>
            <a:ext cx="4563533" cy="0"/>
          </a:xfrm>
          <a:prstGeom prst="line">
            <a:avLst/>
          </a:prstGeom>
          <a:ln w="19050" cmpd="sng">
            <a:solidFill>
              <a:schemeClr val="bg2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O-Logo-10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0" y="6022340"/>
            <a:ext cx="698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0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mesh.png"/>
          <p:cNvPicPr>
            <a:picLocks noChangeAspect="1"/>
          </p:cNvPicPr>
          <p:nvPr/>
        </p:nvPicPr>
        <p:blipFill rotWithShape="1">
          <a:blip r:embed="rId8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r="6484" b="67183"/>
          <a:stretch/>
        </p:blipFill>
        <p:spPr>
          <a:xfrm>
            <a:off x="0" y="4325518"/>
            <a:ext cx="9144000" cy="25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54" r:id="rId5"/>
    <p:sldLayoutId id="214748366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bg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3200" b="0" i="0" kern="1200">
          <a:solidFill>
            <a:srgbClr val="FEE123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800" b="0" i="0" kern="1200">
          <a:solidFill>
            <a:srgbClr val="FEE123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400" b="0" i="0" kern="1200">
          <a:solidFill>
            <a:srgbClr val="FEE123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000" b="0" i="0" kern="1200">
          <a:solidFill>
            <a:srgbClr val="FEE123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9"/>
        </a:buBlip>
        <a:defRPr sz="2000" b="0" i="0" kern="1200">
          <a:solidFill>
            <a:srgbClr val="FEE123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UO </a:t>
            </a:r>
            <a:r>
              <a:rPr lang="en-US" dirty="0"/>
              <a:t>Customer Relationship Management (CRM)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Garron Hale, Projects Director, IS</a:t>
            </a:r>
          </a:p>
          <a:p>
            <a:r>
              <a:rPr lang="en-US" sz="2400" dirty="0" smtClean="0"/>
              <a:t>Stuart Laing, Budget Director, BRP </a:t>
            </a:r>
          </a:p>
          <a:p>
            <a:r>
              <a:rPr lang="en-US" sz="2400" dirty="0" smtClean="0"/>
              <a:t>Mark McCulloch, Director of IT, BAO</a:t>
            </a:r>
            <a:endParaRPr lang="en-US" sz="2400" dirty="0" smtClean="0"/>
          </a:p>
          <a:p>
            <a:r>
              <a:rPr lang="en-US" sz="2400" dirty="0" smtClean="0"/>
              <a:t>Michael Cappelli, Supervising Contracts Officer, PCS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Greg Shabram, Associate Director, </a:t>
            </a:r>
            <a:r>
              <a:rPr lang="en-US" sz="2400" dirty="0" smtClean="0"/>
              <a:t>PCS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835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S-PAC </a:t>
            </a:r>
            <a:r>
              <a:rPr lang="en-US" dirty="0" smtClean="0"/>
              <a:t>to determine if strategic procurement of a single CRM is in the best interest of UO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Upon </a:t>
            </a:r>
            <a:r>
              <a:rPr lang="en-US" smtClean="0"/>
              <a:t>S-PAC </a:t>
            </a:r>
            <a:r>
              <a:rPr lang="en-US" dirty="0" smtClean="0"/>
              <a:t>approval, we will post and solicit comment from UO community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VPFA will make a final determination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7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 Relationship Management (CRM)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Enables building </a:t>
            </a:r>
            <a:r>
              <a:rPr lang="en-US" dirty="0"/>
              <a:t>lifetime connections with the University of </a:t>
            </a:r>
            <a:r>
              <a:rPr lang="en-US" dirty="0" smtClean="0"/>
              <a:t>Oregon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trategy-driven </a:t>
            </a:r>
            <a:r>
              <a:rPr lang="en-US" dirty="0"/>
              <a:t>effort that focuses on helping our constituents </a:t>
            </a:r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Focuses </a:t>
            </a:r>
            <a:r>
              <a:rPr lang="en-US" dirty="0"/>
              <a:t>on </a:t>
            </a:r>
            <a:r>
              <a:rPr lang="en-US" dirty="0" smtClean="0"/>
              <a:t>excellent, unifying UO </a:t>
            </a:r>
            <a:r>
              <a:rPr lang="en-US" dirty="0"/>
              <a:t>experience 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/>
              <a:t>   </a:t>
            </a:r>
            <a:r>
              <a:rPr lang="en-US" dirty="0"/>
              <a:t>B</a:t>
            </a:r>
            <a:r>
              <a:rPr lang="en-US" dirty="0" smtClean="0"/>
              <a:t>rings </a:t>
            </a:r>
            <a:r>
              <a:rPr lang="en-US" dirty="0"/>
              <a:t>together the processes related to </a:t>
            </a:r>
            <a:r>
              <a:rPr lang="en-US" dirty="0" smtClean="0"/>
              <a:t>	recruitment</a:t>
            </a:r>
            <a:r>
              <a:rPr lang="en-US" dirty="0"/>
              <a:t>, student success, and </a:t>
            </a:r>
            <a:r>
              <a:rPr lang="en-US" dirty="0" smtClean="0"/>
              <a:t>	advancement </a:t>
            </a:r>
            <a:r>
              <a:rPr lang="en-US" dirty="0"/>
              <a:t>into one platform </a:t>
            </a:r>
          </a:p>
        </p:txBody>
      </p:sp>
    </p:spTree>
    <p:extLst>
      <p:ext uri="{BB962C8B-B14F-4D97-AF65-F5344CB8AC3E}">
        <p14:creationId xmlns:p14="http://schemas.microsoft.com/office/powerpoint/2010/main" val="279279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UO’s “Customers” and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Students, parents, alumni, donors, corporations, employers and staff members – everyone in </a:t>
            </a:r>
            <a:r>
              <a:rPr lang="en-US" dirty="0" smtClean="0"/>
              <a:t>our institution’s </a:t>
            </a:r>
            <a:r>
              <a:rPr lang="en-US" dirty="0"/>
              <a:t>community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Consolidates </a:t>
            </a:r>
            <a:r>
              <a:rPr lang="en-US" dirty="0"/>
              <a:t>customer information and documents into a single </a:t>
            </a:r>
            <a:r>
              <a:rPr lang="en-US" dirty="0" smtClean="0"/>
              <a:t>database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such </a:t>
            </a:r>
            <a:r>
              <a:rPr lang="en-US" dirty="0"/>
              <a:t>as </a:t>
            </a:r>
            <a:r>
              <a:rPr lang="en-US" dirty="0" smtClean="0"/>
              <a:t>a lead’s/customer’s </a:t>
            </a:r>
            <a:r>
              <a:rPr lang="en-US" dirty="0"/>
              <a:t>name, gender, educational background, telephone, email, marketing materials, social </a:t>
            </a:r>
            <a:r>
              <a:rPr lang="en-US" dirty="0" smtClean="0"/>
              <a:t>media, preferences, communications, etc.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38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Increased V</a:t>
            </a:r>
            <a:r>
              <a:rPr lang="en-US" b="1" dirty="0" smtClean="0"/>
              <a:t>alue to UO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Reduce the number of CRMs on campus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&gt; $360,000 spent on 16 CRMs FY 15-16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Meets IT consolidation goals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Prevents duplicative FTE tasks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Prevents data silos </a:t>
            </a:r>
            <a:r>
              <a:rPr lang="en-US" dirty="0" smtClean="0"/>
              <a:t>and duplicative 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Prevents duplicative application purchases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Prevents duplicative efforts and </a:t>
            </a:r>
            <a:r>
              <a:rPr lang="en-US" dirty="0" err="1" smtClean="0"/>
              <a:t>messeges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006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Increased Data </a:t>
            </a:r>
            <a:r>
              <a:rPr lang="en-US" b="1" dirty="0"/>
              <a:t>V</a:t>
            </a:r>
            <a:r>
              <a:rPr lang="en-US" b="1" dirty="0" smtClean="0"/>
              <a:t>isibility</a:t>
            </a:r>
            <a:endParaRPr lang="en-US" b="1" dirty="0"/>
          </a:p>
          <a:p>
            <a:pPr lvl="1" fontAlgn="base">
              <a:buFont typeface="Arial" charset="0"/>
              <a:buChar char="•"/>
            </a:pPr>
            <a:r>
              <a:rPr lang="en-US" dirty="0"/>
              <a:t>Improved recruitment and retention process</a:t>
            </a:r>
          </a:p>
          <a:p>
            <a:pPr lvl="1" fontAlgn="base">
              <a:buFont typeface="Arial" charset="0"/>
              <a:buChar char="•"/>
            </a:pPr>
            <a:r>
              <a:rPr lang="en-US" dirty="0"/>
              <a:t>Improve decision making by providing enhanced reporting and data analytics </a:t>
            </a:r>
            <a:endParaRPr lang="en-US" dirty="0" smtClean="0"/>
          </a:p>
          <a:p>
            <a:pPr lvl="1" fontAlgn="base">
              <a:buFont typeface="Arial" charset="0"/>
              <a:buChar char="•"/>
            </a:pPr>
            <a:r>
              <a:rPr lang="en-US" dirty="0"/>
              <a:t>Constituents will have a single, consolidated </a:t>
            </a:r>
            <a:r>
              <a:rPr lang="en-US" dirty="0" smtClean="0"/>
              <a:t>record</a:t>
            </a:r>
            <a:endParaRPr lang="en-US" dirty="0"/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Provides centralized, </a:t>
            </a:r>
            <a:r>
              <a:rPr lang="en-US" dirty="0"/>
              <a:t>current, accurate and </a:t>
            </a:r>
            <a:r>
              <a:rPr lang="en-US" dirty="0" smtClean="0"/>
              <a:t>secure data </a:t>
            </a:r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Automated </a:t>
            </a:r>
            <a:r>
              <a:rPr lang="en-US" dirty="0"/>
              <a:t>workflow processes: tasks, </a:t>
            </a:r>
            <a:r>
              <a:rPr lang="en-US" dirty="0" smtClean="0"/>
              <a:t>calendars, alerts</a:t>
            </a:r>
            <a:r>
              <a:rPr lang="en-US" dirty="0"/>
              <a:t>, </a:t>
            </a:r>
            <a:r>
              <a:rPr lang="en-US" dirty="0" smtClean="0"/>
              <a:t>performance, </a:t>
            </a:r>
            <a:r>
              <a:rPr lang="en-US" dirty="0"/>
              <a:t>and </a:t>
            </a:r>
            <a:r>
              <a:rPr lang="en-US" dirty="0" smtClean="0"/>
              <a:t>productivity</a:t>
            </a:r>
          </a:p>
          <a:p>
            <a:pPr lvl="1" fontAlgn="base">
              <a:buFont typeface="Arial" charset="0"/>
              <a:buChar char="•"/>
            </a:pPr>
            <a:r>
              <a:rPr lang="en-US" dirty="0"/>
              <a:t>Enables easier access to </a:t>
            </a:r>
            <a:r>
              <a:rPr lang="en-US" dirty="0" smtClean="0"/>
              <a:t>information with granular permissions</a:t>
            </a:r>
            <a:endParaRPr lang="en-US" dirty="0"/>
          </a:p>
          <a:p>
            <a:pPr lvl="1" fontAlgn="base">
              <a:buFont typeface="Arial" charset="0"/>
              <a:buChar char="•"/>
            </a:pPr>
            <a:r>
              <a:rPr lang="en-US" dirty="0"/>
              <a:t>Allows for personalized messages to </a:t>
            </a:r>
            <a:r>
              <a:rPr lang="en-US" dirty="0" smtClean="0"/>
              <a:t>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Improved Communication</a:t>
            </a:r>
            <a:endParaRPr lang="en-US" b="1" dirty="0"/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Increased coordination between units </a:t>
            </a:r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Prevent </a:t>
            </a:r>
            <a:r>
              <a:rPr lang="en-US" dirty="0"/>
              <a:t>duplicate efforts </a:t>
            </a:r>
            <a:r>
              <a:rPr lang="en-US" dirty="0" smtClean="0"/>
              <a:t>between units </a:t>
            </a:r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Automatically tracks </a:t>
            </a:r>
            <a:r>
              <a:rPr lang="en-US" dirty="0"/>
              <a:t>all contact and follow-ups between </a:t>
            </a:r>
            <a:r>
              <a:rPr lang="en-US" dirty="0" smtClean="0"/>
              <a:t>units and constituents </a:t>
            </a:r>
            <a:r>
              <a:rPr lang="en-US" dirty="0"/>
              <a:t>in one common database</a:t>
            </a:r>
            <a:endParaRPr lang="en-US" dirty="0" smtClean="0"/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real-time numbers, data, and graphs that may be useful in decision </a:t>
            </a:r>
            <a:r>
              <a:rPr lang="en-US" dirty="0" smtClean="0"/>
              <a:t>making</a:t>
            </a:r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Smarter marketing, </a:t>
            </a:r>
            <a:r>
              <a:rPr lang="en-US" dirty="0"/>
              <a:t>budget planning, </a:t>
            </a:r>
            <a:r>
              <a:rPr lang="en-US" dirty="0" smtClean="0"/>
              <a:t>and allocating </a:t>
            </a:r>
            <a:r>
              <a:rPr lang="en-US" dirty="0"/>
              <a:t>resources to the most effective marketing campaigns</a:t>
            </a:r>
          </a:p>
        </p:txBody>
      </p:sp>
    </p:spTree>
    <p:extLst>
      <p:ext uri="{BB962C8B-B14F-4D97-AF65-F5344CB8AC3E}">
        <p14:creationId xmlns:p14="http://schemas.microsoft.com/office/powerpoint/2010/main" val="70167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RFP will be contracted via existing GPO/State Price Agreements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CRM Procurement Committee (</a:t>
            </a:r>
            <a:r>
              <a:rPr lang="en-US" dirty="0" smtClean="0"/>
              <a:t>16 </a:t>
            </a:r>
            <a:r>
              <a:rPr lang="en-US" dirty="0" smtClean="0"/>
              <a:t>key stakeholders, </a:t>
            </a:r>
            <a:r>
              <a:rPr lang="en-US" dirty="0" smtClean="0"/>
              <a:t>12 </a:t>
            </a:r>
            <a:r>
              <a:rPr lang="en-US" dirty="0" smtClean="0"/>
              <a:t>units)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Admissions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Financial Aid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Registrar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Graduate School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Advancement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University Communications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Career Center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Lundquist </a:t>
            </a:r>
            <a:r>
              <a:rPr lang="en-US" dirty="0"/>
              <a:t>College of </a:t>
            </a:r>
            <a:r>
              <a:rPr lang="en-US" dirty="0" smtClean="0"/>
              <a:t>Business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Information Services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Student </a:t>
            </a:r>
            <a:r>
              <a:rPr lang="en-US" dirty="0"/>
              <a:t>Services and Enrollment </a:t>
            </a:r>
            <a:r>
              <a:rPr lang="en-US" dirty="0" smtClean="0"/>
              <a:t>Management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American </a:t>
            </a:r>
            <a:r>
              <a:rPr lang="en-US" dirty="0"/>
              <a:t>English </a:t>
            </a:r>
            <a:r>
              <a:rPr lang="en-US" dirty="0" smtClean="0"/>
              <a:t>Institute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International </a:t>
            </a:r>
            <a:r>
              <a:rPr lang="en-US" dirty="0"/>
              <a:t>Affairs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37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g</a:t>
            </a:r>
            <a:r>
              <a:rPr lang="en-US" dirty="0" smtClean="0"/>
              <a:t>overnance discussions and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Vendor selected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Three rollout </a:t>
            </a:r>
            <a:r>
              <a:rPr lang="en-US" dirty="0"/>
              <a:t>p</a:t>
            </a:r>
            <a:r>
              <a:rPr lang="en-US" dirty="0" smtClean="0"/>
              <a:t>hases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Foundation </a:t>
            </a:r>
            <a:r>
              <a:rPr lang="en-US" dirty="0" smtClean="0"/>
              <a:t>Building - </a:t>
            </a:r>
            <a:r>
              <a:rPr lang="en-US" dirty="0"/>
              <a:t>student and advancement </a:t>
            </a:r>
            <a:r>
              <a:rPr lang="en-US" dirty="0" smtClean="0"/>
              <a:t>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Expanding Functionality </a:t>
            </a:r>
            <a:r>
              <a:rPr lang="mr-IN" dirty="0" smtClean="0"/>
              <a:t>–</a:t>
            </a:r>
            <a:r>
              <a:rPr lang="en-US" dirty="0" smtClean="0"/>
              <a:t> other units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Extending Services </a:t>
            </a:r>
            <a:r>
              <a:rPr lang="mr-IN" dirty="0" smtClean="0"/>
              <a:t>–</a:t>
            </a:r>
            <a:r>
              <a:rPr lang="en-US" dirty="0" smtClean="0"/>
              <a:t> other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2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Sunset existing CRMs, ending 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Push back from departments unwilling to conform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governance not yet addressed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Long rollout </a:t>
            </a:r>
            <a:r>
              <a:rPr lang="en-US" dirty="0" smtClean="0"/>
              <a:t>process, implementation costs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70554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_Kievit_green">
  <a:themeElements>
    <a:clrScheme name="UO Brand">
      <a:dk1>
        <a:srgbClr val="007935"/>
      </a:dk1>
      <a:lt1>
        <a:sysClr val="window" lastClr="FFFFFF"/>
      </a:lt1>
      <a:dk2>
        <a:srgbClr val="54565B"/>
      </a:dk2>
      <a:lt2>
        <a:srgbClr val="FEE123"/>
      </a:lt2>
      <a:accent1>
        <a:srgbClr val="124734"/>
      </a:accent1>
      <a:accent2>
        <a:srgbClr val="A8A8AA"/>
      </a:accent2>
      <a:accent3>
        <a:srgbClr val="E1D200"/>
      </a:accent3>
      <a:accent4>
        <a:srgbClr val="62A70F"/>
      </a:accent4>
      <a:accent5>
        <a:srgbClr val="000000"/>
      </a:accent5>
      <a:accent6>
        <a:srgbClr val="683025"/>
      </a:accent6>
      <a:hlink>
        <a:srgbClr val="00AEEF"/>
      </a:hlink>
      <a:folHlink>
        <a:srgbClr val="EC00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Geo-green-Helvetica</Template>
  <TotalTime>2570</TotalTime>
  <Words>405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Helvetica</vt:lpstr>
      <vt:lpstr>Geometric_Kievit_green</vt:lpstr>
      <vt:lpstr>UO Customer Relationship Management (CRM)</vt:lpstr>
      <vt:lpstr>Customer Relationship Management (CRM)</vt:lpstr>
      <vt:lpstr>UO’s “Customers” and Data</vt:lpstr>
      <vt:lpstr>Advantages</vt:lpstr>
      <vt:lpstr>Advantages</vt:lpstr>
      <vt:lpstr>Advantages</vt:lpstr>
      <vt:lpstr>Procurement Process</vt:lpstr>
      <vt:lpstr>Implementation Roadmap</vt:lpstr>
      <vt:lpstr>Challenges</vt:lpstr>
      <vt:lpstr>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 Managed Print Services Program</dc:title>
  <dc:creator>Greg Shabram</dc:creator>
  <cp:lastModifiedBy>Greg Shabram</cp:lastModifiedBy>
  <cp:revision>25</cp:revision>
  <dcterms:created xsi:type="dcterms:W3CDTF">2017-04-05T22:52:36Z</dcterms:created>
  <dcterms:modified xsi:type="dcterms:W3CDTF">2017-09-06T23:23:42Z</dcterms:modified>
</cp:coreProperties>
</file>